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5410182" y="3810000"/>
            <a:ext cx="3733819" cy="91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" name="Shape 26"/>
          <p:cNvSpPr/>
          <p:nvPr/>
        </p:nvSpPr>
        <p:spPr>
          <a:xfrm rot="10800000" flipH="1">
            <a:off x="5410200" y="3897009"/>
            <a:ext cx="3733800" cy="192023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" name="Shape 27"/>
          <p:cNvSpPr/>
          <p:nvPr/>
        </p:nvSpPr>
        <p:spPr>
          <a:xfrm rot="10800000" flipH="1">
            <a:off x="5410200" y="4115166"/>
            <a:ext cx="3733800" cy="9143"/>
          </a:xfrm>
          <a:prstGeom prst="rect">
            <a:avLst/>
          </a:prstGeom>
          <a:solidFill>
            <a:schemeClr val="accent2">
              <a:alpha val="64705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" name="Shape 28"/>
          <p:cNvSpPr/>
          <p:nvPr/>
        </p:nvSpPr>
        <p:spPr>
          <a:xfrm rot="10800000" flipH="1">
            <a:off x="5410200" y="4164403"/>
            <a:ext cx="1965959" cy="18287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" name="Shape 29"/>
          <p:cNvSpPr/>
          <p:nvPr/>
        </p:nvSpPr>
        <p:spPr>
          <a:xfrm rot="10800000" flipH="1">
            <a:off x="5410200" y="4199572"/>
            <a:ext cx="1965959" cy="9143"/>
          </a:xfrm>
          <a:prstGeom prst="rect">
            <a:avLst/>
          </a:prstGeom>
          <a:solidFill>
            <a:schemeClr val="accent2">
              <a:alpha val="64705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5410200" y="3962400"/>
            <a:ext cx="3063240" cy="2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Shape 31"/>
          <p:cNvSpPr/>
          <p:nvPr/>
        </p:nvSpPr>
        <p:spPr>
          <a:xfrm>
            <a:off x="7376507" y="4060982"/>
            <a:ext cx="1600199" cy="365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0" y="3649662"/>
            <a:ext cx="9144000" cy="244170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3675526"/>
            <a:ext cx="9144001" cy="140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Shape 34"/>
          <p:cNvSpPr/>
          <p:nvPr/>
        </p:nvSpPr>
        <p:spPr>
          <a:xfrm rot="10800000" flipH="1">
            <a:off x="6414051" y="3643089"/>
            <a:ext cx="2729950" cy="248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0" y="0"/>
            <a:ext cx="9144000" cy="37016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ctrTitle"/>
          </p:nvPr>
        </p:nvSpPr>
        <p:spPr>
          <a:xfrm>
            <a:off x="457200" y="2401886"/>
            <a:ext cx="84582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457200" y="3899937"/>
            <a:ext cx="49530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4008" marR="0" lvl="0" indent="-507" algn="l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2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ctr" rtl="0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ctr" rtl="0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ctr" rtl="0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ctr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20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ctr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ctr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ctr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ctr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6705600" y="4206239"/>
            <a:ext cx="96011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5410200" y="4205287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320088" y="1135"/>
            <a:ext cx="747711" cy="36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 rot="5400000">
            <a:off x="2409443" y="297179"/>
            <a:ext cx="432511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8635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8368" marR="0" lvl="1" indent="-86868" algn="l" rtl="0"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3544" marR="0" lvl="2" indent="-72644" algn="l" rtl="0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76" marR="0" lvl="3" indent="-61975" algn="l" rtl="0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888" marR="0" lvl="4" indent="-56388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6586535" y="612647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5257800" y="612647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174735" y="2271"/>
            <a:ext cx="762000" cy="36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 rot="5400000">
            <a:off x="4991100" y="2933699"/>
            <a:ext cx="5486399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5400000">
            <a:off x="838200" y="762000"/>
            <a:ext cx="5486399" cy="624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8635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8368" marR="0" lvl="1" indent="-86868" algn="l" rtl="0"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3544" marR="0" lvl="2" indent="-72644" algn="l" rtl="0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76" marR="0" lvl="3" indent="-61975" algn="l" rtl="0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888" marR="0" lvl="4" indent="-56388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6586535" y="612647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5257800" y="612647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174735" y="2271"/>
            <a:ext cx="762000" cy="36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8635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8368" marR="0" lvl="1" indent="-86868" algn="l" rtl="0"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3544" marR="0" lvl="2" indent="-72644" algn="l" rtl="0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76" marR="0" lvl="3" indent="-61975" algn="l" rtl="0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888" marR="0" lvl="4" indent="-56388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6586535" y="612647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5257800" y="612647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174735" y="2271"/>
            <a:ext cx="762000" cy="36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381000" y="1143000"/>
            <a:ext cx="8381999" cy="10698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81000" y="2244969"/>
            <a:ext cx="4041648" cy="457200"/>
          </a:xfrm>
          <a:prstGeom prst="rect">
            <a:avLst/>
          </a:prstGeom>
          <a:solidFill>
            <a:srgbClr val="328D96">
              <a:alpha val="24705"/>
            </a:srgbClr>
          </a:solidFill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45720" marR="0" lvl="0" indent="-7619" algn="l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1900" b="1" i="0" u="none" strike="noStrike" cap="none">
                <a:solidFill>
                  <a:srgbClr val="41414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8368" marR="0" lvl="1" indent="-251968" algn="l" rtl="0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sz="2000" b="1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3544" marR="0" lvl="2" indent="-225044" algn="l" rtl="0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76" marR="0" lvl="3" indent="-201675" algn="l" rtl="0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888" marR="0" lvl="4" indent="-183388" algn="l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1600" b="1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721225" y="2244969"/>
            <a:ext cx="4041774" cy="457200"/>
          </a:xfrm>
          <a:prstGeom prst="rect">
            <a:avLst/>
          </a:prstGeom>
          <a:solidFill>
            <a:srgbClr val="328D96">
              <a:alpha val="24705"/>
            </a:srgbClr>
          </a:solidFill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45720" marR="0" lvl="0" indent="-7619" algn="l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1900" b="1" i="0" u="none" strike="noStrike" cap="none">
                <a:solidFill>
                  <a:srgbClr val="41414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8368" marR="0" lvl="1" indent="-251968" algn="l" rtl="0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sz="2000" b="1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3544" marR="0" lvl="2" indent="-225044" algn="l" rtl="0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76" marR="0" lvl="3" indent="-201675" algn="l" rtl="0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888" marR="0" lvl="4" indent="-183388" algn="l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1600" b="1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3"/>
          </p:nvPr>
        </p:nvSpPr>
        <p:spPr>
          <a:xfrm>
            <a:off x="381000" y="2708518"/>
            <a:ext cx="4041648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3715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8368" marR="0" lvl="1" indent="-124968" algn="l" rtl="0"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3544" marR="0" lvl="2" indent="-110744" algn="l" rtl="0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76" marR="0" lvl="3" indent="-100075" algn="l" rtl="0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888" marR="0" lvl="4" indent="-81788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4"/>
          </p:nvPr>
        </p:nvSpPr>
        <p:spPr>
          <a:xfrm>
            <a:off x="4718303" y="2708518"/>
            <a:ext cx="4041774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3715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8368" marR="0" lvl="1" indent="-124968" algn="l" rtl="0"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3544" marR="0" lvl="2" indent="-110744" algn="l" rtl="0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76" marR="0" lvl="3" indent="-100075" algn="l" rtl="0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888" marR="0" lvl="4" indent="-81788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6586535" y="612647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174735" y="2271"/>
            <a:ext cx="762000" cy="36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5257800" y="612647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98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583679" y="612647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5257800" y="612647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174735" y="2271"/>
            <a:ext cx="762000" cy="36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722312" y="19812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Trebuchet MS"/>
              <a:buNone/>
              <a:defRPr sz="43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722312" y="3367087"/>
            <a:ext cx="7772400" cy="1509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" marR="0" lvl="0" indent="-7619" algn="l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21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8368" marR="0" lvl="1" indent="-251968" algn="l" rtl="0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3544" marR="0" lvl="2" indent="-225044" algn="l" rtl="0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76" marR="0" lvl="3" indent="-201675" algn="l" rtl="0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888" marR="0" lvl="4" indent="-183388" algn="l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6586535" y="612647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5257800" y="612647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174735" y="2271"/>
            <a:ext cx="762000" cy="36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3715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8368" marR="0" lvl="1" indent="-131318" algn="l" rtl="0"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  <a:defRPr sz="19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3544" marR="0" lvl="2" indent="-110744" algn="l" rtl="0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76" marR="0" lvl="3" indent="-87375" algn="l" rtl="0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888" marR="0" lvl="4" indent="-69088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4648200" y="2249424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3715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8368" marR="0" lvl="1" indent="-131318" algn="l" rtl="0"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  <a:defRPr sz="19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3544" marR="0" lvl="2" indent="-110744" algn="l" rtl="0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76" marR="0" lvl="3" indent="-87375" algn="l" rtl="0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888" marR="0" lvl="4" indent="-69088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586535" y="612647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5257800" y="612647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174735" y="2271"/>
            <a:ext cx="762000" cy="36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586535" y="612647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5257800" y="612647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174735" y="2271"/>
            <a:ext cx="762000" cy="36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5353496" y="1101970"/>
            <a:ext cx="3383280" cy="8778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18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5353496" y="2010726"/>
            <a:ext cx="3383280" cy="4617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" marR="0" lvl="0" indent="-9144" algn="l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8368" marR="0" lvl="1" indent="-251968" algn="l" rtl="0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sz="12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3544" marR="0" lvl="2" indent="-225044" algn="l" rtl="0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76" marR="0" lvl="3" indent="-201675" algn="l" rtl="0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888" marR="0" lvl="4" indent="-183388" algn="l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9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152400" y="776287"/>
            <a:ext cx="5102351" cy="5852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6095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8368" marR="0" lvl="1" indent="-74168" algn="l" rtl="0"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  <a:defRPr sz="2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3544" marR="0" lvl="2" indent="-72644" algn="l" rtl="0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76" marR="0" lvl="3" indent="-74675" algn="l" rtl="0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888" marR="0" lvl="4" indent="-56388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6586535" y="612647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5257800" y="612647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174735" y="2271"/>
            <a:ext cx="762000" cy="36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 rot="-5400000">
            <a:off x="3393016" y="3156576"/>
            <a:ext cx="4681637" cy="5868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20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idx="2"/>
          </p:nvPr>
        </p:nvSpPr>
        <p:spPr>
          <a:xfrm>
            <a:off x="403670" y="1143000"/>
            <a:ext cx="4572000" cy="4572000"/>
          </a:xfrm>
          <a:prstGeom prst="rect">
            <a:avLst/>
          </a:prstGeom>
          <a:solidFill>
            <a:srgbClr val="EAEAEA"/>
          </a:solidFill>
          <a:ln w="508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8368" marR="0" lvl="1" indent="-86868" algn="l" rtl="0"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3544" marR="0" lvl="2" indent="-72644" algn="l" rtl="0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76" marR="0" lvl="3" indent="-61975" algn="l" rtl="0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888" marR="0" lvl="4" indent="-56388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088442" y="3274308"/>
            <a:ext cx="2590800" cy="25164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Georgia"/>
              <a:buNone/>
              <a:defRPr sz="1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8368" marR="0" lvl="1" indent="-251968" algn="l" rtl="0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sz="12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3544" marR="0" lvl="2" indent="-225044" algn="l" rtl="0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76" marR="0" lvl="3" indent="-201675" algn="l" rtl="0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888" marR="0" lvl="4" indent="-183388" algn="l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9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6586535" y="612647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5257800" y="612647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174735" y="2271"/>
            <a:ext cx="762000" cy="36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366817"/>
            <a:ext cx="9144000" cy="84406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" name="Shape 7"/>
          <p:cNvSpPr/>
          <p:nvPr/>
        </p:nvSpPr>
        <p:spPr>
          <a:xfrm>
            <a:off x="0" y="0"/>
            <a:ext cx="9144000" cy="31066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" name="Shape 8"/>
          <p:cNvSpPr/>
          <p:nvPr/>
        </p:nvSpPr>
        <p:spPr>
          <a:xfrm>
            <a:off x="0" y="308276"/>
            <a:ext cx="9144001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Shape 9"/>
          <p:cNvSpPr/>
          <p:nvPr/>
        </p:nvSpPr>
        <p:spPr>
          <a:xfrm rot="10800000" flipH="1">
            <a:off x="5410182" y="360246"/>
            <a:ext cx="3733819" cy="91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" name="Shape 10"/>
          <p:cNvSpPr/>
          <p:nvPr/>
        </p:nvSpPr>
        <p:spPr>
          <a:xfrm rot="10800000" flipH="1">
            <a:off x="5410200" y="440112"/>
            <a:ext cx="3733800" cy="180034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5407339" y="497504"/>
            <a:ext cx="3063240" cy="2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7373646" y="588943"/>
            <a:ext cx="1600199" cy="365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9084965" y="-2001"/>
            <a:ext cx="57625" cy="621792"/>
          </a:xfrm>
          <a:prstGeom prst="rect">
            <a:avLst/>
          </a:prstGeom>
          <a:solidFill>
            <a:srgbClr val="FFFFFF">
              <a:alpha val="64705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9044481" y="-2001"/>
            <a:ext cx="27431" cy="621792"/>
          </a:xfrm>
          <a:prstGeom prst="rect">
            <a:avLst/>
          </a:prstGeom>
          <a:solidFill>
            <a:srgbClr val="FFFFFF">
              <a:alpha val="64705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9025428" y="-2001"/>
            <a:ext cx="9143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8975422" y="-2001"/>
            <a:ext cx="27431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8915677" y="379"/>
            <a:ext cx="54863" cy="58521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" name="Shape 18"/>
          <p:cNvSpPr/>
          <p:nvPr/>
        </p:nvSpPr>
        <p:spPr>
          <a:xfrm>
            <a:off x="8873475" y="379"/>
            <a:ext cx="9143" cy="585215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8635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8368" marR="0" lvl="1" indent="-86868" algn="l" rtl="0"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3544" marR="0" lvl="2" indent="-72644" algn="l" rtl="0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76" marR="0" lvl="3" indent="-61975" algn="l" rtl="0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888" marR="0" lvl="4" indent="-56388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586535" y="612647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5257800" y="612647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174735" y="2271"/>
            <a:ext cx="762000" cy="36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rajindustries.org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 l="6667" t="20000" r="20000"/>
          <a:stretch/>
        </p:blipFill>
        <p:spPr>
          <a:xfrm rot="10800000">
            <a:off x="1142999" y="304799"/>
            <a:ext cx="70104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990600" y="1828800"/>
            <a:ext cx="8153399" cy="182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00000"/>
              </a:buClr>
              <a:buSzPct val="25000"/>
              <a:buFont typeface="Arial"/>
              <a:buNone/>
            </a:pPr>
            <a:r>
              <a:rPr lang="en-US" sz="7200" b="1" i="0" u="none" strike="noStrike" cap="none" dirty="0" smtClean="0">
                <a:solidFill>
                  <a:srgbClr val="C00000"/>
                </a:solidFill>
                <a:latin typeface="SHREE-ENG-0363" pitchFamily="2" charset="0"/>
                <a:ea typeface="Arial"/>
                <a:cs typeface="Arial"/>
                <a:sym typeface="Arial"/>
              </a:rPr>
              <a:t>RAJ INDUSTRIES</a:t>
            </a:r>
            <a:r>
              <a:rPr lang="en-US" sz="5000" b="1" i="0" u="none" strike="noStrike" cap="none" dirty="0" smtClean="0">
                <a:solidFill>
                  <a:srgbClr val="C00000"/>
                </a:solidFill>
                <a:latin typeface="SHREE-ENG-0363" pitchFamily="2" charset="0"/>
                <a:ea typeface="Arial"/>
                <a:cs typeface="Arial"/>
                <a:sym typeface="Arial"/>
              </a:rPr>
              <a:t>,</a:t>
            </a:r>
            <a:br>
              <a:rPr lang="en-US" sz="5000" b="1" i="0" u="none" strike="noStrike" cap="none" dirty="0" smtClean="0">
                <a:solidFill>
                  <a:srgbClr val="C00000"/>
                </a:solidFill>
                <a:latin typeface="SHREE-ENG-0363" pitchFamily="2" charset="0"/>
                <a:ea typeface="Arial"/>
                <a:cs typeface="Arial"/>
                <a:sym typeface="Arial"/>
              </a:rPr>
            </a:br>
            <a:r>
              <a:rPr lang="en-US" sz="5000" b="1" i="0" u="none" strike="noStrike" cap="none" dirty="0" smtClean="0">
                <a:solidFill>
                  <a:srgbClr val="800000"/>
                </a:solidFill>
                <a:latin typeface="SHREE-ENG-0363" pitchFamily="2" charset="0"/>
                <a:ea typeface="Arial"/>
                <a:cs typeface="Arial"/>
                <a:sym typeface="Arial"/>
              </a:rPr>
              <a:t>BARAMATI</a:t>
            </a:r>
            <a:endParaRPr lang="en-US" sz="5000" b="1" i="0" u="none" strike="noStrike" cap="none" dirty="0">
              <a:solidFill>
                <a:srgbClr val="800000"/>
              </a:solidFill>
              <a:latin typeface="SHREE-ENG-0363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subTitle" idx="1"/>
          </p:nvPr>
        </p:nvSpPr>
        <p:spPr>
          <a:xfrm>
            <a:off x="457200" y="3962400"/>
            <a:ext cx="7924799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4008" marR="0" lvl="0" indent="-50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Georgia"/>
              <a:buNone/>
            </a:pPr>
            <a:r>
              <a:rPr lang="en-US" sz="2400" b="1" i="0" u="none" strike="noStrike" cap="none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ROVING TRANSPORT SYSTEM</a:t>
            </a:r>
          </a:p>
          <a:p>
            <a:pPr marL="64008" marR="0" lvl="0" indent="-507" algn="ctr" rtl="0">
              <a:spcBef>
                <a:spcPts val="300"/>
              </a:spcBef>
              <a:buClr>
                <a:schemeClr val="accent3"/>
              </a:buClr>
              <a:buSzPct val="25000"/>
              <a:buFont typeface="Georgia"/>
              <a:buNone/>
            </a:pPr>
            <a:r>
              <a:rPr lang="en-US" sz="2400" b="1" i="0" u="none" strike="noStrike" cap="none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(RTS/BTS)</a:t>
            </a: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6553200"/>
            <a:ext cx="304799" cy="30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14800" y="4800600"/>
            <a:ext cx="533399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1828800" y="5181600"/>
            <a:ext cx="5410200" cy="21852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 42, MIDC, </a:t>
            </a:r>
            <a:br>
              <a:rPr lang="en-US" sz="1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1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Baramati - 413133, </a:t>
            </a:r>
            <a:br>
              <a:rPr lang="en-US" sz="1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1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Pune, Maharashtra, INDIA.</a:t>
            </a:r>
            <a:br>
              <a:rPr lang="en-US" sz="1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1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 - mail rajindustries@msn.com </a:t>
            </a:r>
            <a:r>
              <a:rPr lang="en-US" sz="1700" b="0" i="0" u="sng" strike="noStrike" cap="none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6"/>
              </a:rPr>
              <a:t>info@rajindustries.org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Mobile - +91 98230 29550, Phone : +91 2112 243210</a:t>
            </a:r>
            <a:br>
              <a:rPr lang="en-US" sz="1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1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/>
            </a:r>
            <a:br>
              <a:rPr lang="en-US" sz="1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lang="en-US" sz="17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381000" y="1143000"/>
            <a:ext cx="8381999" cy="10698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E1A079"/>
              </a:buClr>
              <a:buSzPct val="25000"/>
              <a:buFont typeface="Trebuchet MS"/>
              <a:buNone/>
            </a:pPr>
            <a:r>
              <a:rPr lang="en-US" sz="4000" b="1" i="0" u="none" strike="noStrike" cap="none">
                <a:solidFill>
                  <a:srgbClr val="E1A079"/>
                </a:solidFill>
                <a:latin typeface="Trebuchet MS"/>
                <a:ea typeface="Trebuchet MS"/>
                <a:cs typeface="Trebuchet MS"/>
                <a:sym typeface="Trebuchet MS"/>
              </a:rPr>
              <a:t>Marketed By………..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381000" y="2244969"/>
            <a:ext cx="4041648" cy="457200"/>
          </a:xfrm>
          <a:prstGeom prst="rect">
            <a:avLst/>
          </a:prstGeom>
          <a:solidFill>
            <a:srgbClr val="328D96">
              <a:alpha val="24705"/>
            </a:srgbClr>
          </a:solidFill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45720" marR="0" lvl="0" indent="-7619" algn="ctr" rtl="0">
              <a:spcBef>
                <a:spcPts val="0"/>
              </a:spcBef>
              <a:buClr>
                <a:schemeClr val="accent3"/>
              </a:buClr>
              <a:buSzPct val="25000"/>
              <a:buFont typeface="Georgia"/>
              <a:buNone/>
            </a:pPr>
            <a:r>
              <a:rPr lang="en-US" sz="2000" b="1" i="0" u="none" strike="noStrike" cap="none">
                <a:solidFill>
                  <a:srgbClr val="164A6C"/>
                </a:solidFill>
                <a:latin typeface="Georgia"/>
                <a:ea typeface="Georgia"/>
                <a:cs typeface="Georgia"/>
                <a:sym typeface="Georgia"/>
              </a:rPr>
              <a:t>India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2"/>
          </p:nvPr>
        </p:nvSpPr>
        <p:spPr>
          <a:xfrm>
            <a:off x="4721225" y="2244969"/>
            <a:ext cx="4041774" cy="457200"/>
          </a:xfrm>
          <a:prstGeom prst="rect">
            <a:avLst/>
          </a:prstGeom>
          <a:solidFill>
            <a:srgbClr val="328D96">
              <a:alpha val="24705"/>
            </a:srgbClr>
          </a:solidFill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45720" marR="0" lvl="0" indent="-7619" algn="ctr" rtl="0">
              <a:spcBef>
                <a:spcPts val="0"/>
              </a:spcBef>
              <a:buClr>
                <a:schemeClr val="accent3"/>
              </a:buClr>
              <a:buSzPct val="25000"/>
              <a:buFont typeface="Georgia"/>
              <a:buNone/>
            </a:pPr>
            <a:r>
              <a:rPr lang="en-US" sz="2000" b="1" i="0" u="none" strike="noStrike" cap="none">
                <a:solidFill>
                  <a:srgbClr val="164A6C"/>
                </a:solidFill>
                <a:latin typeface="Georgia"/>
                <a:ea typeface="Georgia"/>
                <a:cs typeface="Georgia"/>
                <a:sym typeface="Georgia"/>
              </a:rPr>
              <a:t>Inquiry for Bangladesh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4"/>
          </p:nvPr>
        </p:nvSpPr>
        <p:spPr>
          <a:xfrm>
            <a:off x="4718303" y="2708518"/>
            <a:ext cx="4041774" cy="38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Georgia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Engineering Bangla Tex</a:t>
            </a:r>
          </a:p>
          <a:p>
            <a:pPr marL="365760" marR="0" lvl="0" indent="-264160" algn="just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Georgia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Munjuri Bhaban (3rd Floor) </a:t>
            </a:r>
          </a:p>
          <a:p>
            <a:pPr marL="365760" marR="0" lvl="0" indent="-264160" algn="just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Georgia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Room No.402.8.D.I.T. Avenue </a:t>
            </a:r>
          </a:p>
          <a:p>
            <a:pPr marL="365760" marR="0" lvl="0" indent="-264160" algn="just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Georgia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(Ext) East Road, Motijheel C/A</a:t>
            </a:r>
          </a:p>
          <a:p>
            <a:pPr marL="365760" marR="0" lvl="0" indent="-264160" algn="just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Georgia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Dhaka-1000,Bangladesh</a:t>
            </a:r>
          </a:p>
          <a:p>
            <a:pPr marL="365760" marR="0" lvl="0" indent="-264160" algn="just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Georgia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Mobile:+88-01715404898,01829 641816</a:t>
            </a:r>
          </a:p>
          <a:p>
            <a:pPr marL="365760" marR="0" lvl="0" indent="-264160" algn="just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Georgia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e-mail: banglatex80@yahoo.com / infobanglatex@gmail.com</a:t>
            </a:r>
          </a:p>
          <a:p>
            <a:pPr marL="365760" marR="0" lvl="0" indent="-26416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None/>
            </a:pPr>
            <a:endParaRPr sz="20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body" idx="3"/>
          </p:nvPr>
        </p:nvSpPr>
        <p:spPr>
          <a:xfrm>
            <a:off x="381000" y="2708518"/>
            <a:ext cx="4041648" cy="38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just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Georgia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MACHINETEX (INDIA) AGENCIES</a:t>
            </a:r>
          </a:p>
          <a:p>
            <a:pPr marL="365760" marR="0" lvl="0" indent="-264160" algn="just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Georgia"/>
              <a:buNone/>
            </a:pPr>
            <a:endParaRPr sz="20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264160" algn="just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Georgia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612 Presinge Indi Estate Bawadi</a:t>
            </a:r>
          </a:p>
          <a:p>
            <a:pPr marL="365760" marR="0" lvl="0" indent="-264160" algn="just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Georgia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Cross Lane , off Marve road Malad (W) Mumbai 400 064</a:t>
            </a:r>
          </a:p>
          <a:p>
            <a:pPr marL="365760" marR="0" lvl="0" indent="-264160" algn="just" rtl="0">
              <a:spcBef>
                <a:spcPts val="300"/>
              </a:spcBef>
              <a:buClr>
                <a:schemeClr val="accent3"/>
              </a:buClr>
              <a:buSzPct val="25000"/>
              <a:buFont typeface="Georgia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e-mail: machinetexindia@rediffmail.com </a:t>
            </a: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553200"/>
            <a:ext cx="304799" cy="30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6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3276600"/>
            <a:ext cx="304799" cy="30479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1A079"/>
              </a:buClr>
              <a:buSzPct val="25000"/>
              <a:buFont typeface="Trebuchet MS"/>
              <a:buNone/>
            </a:pPr>
            <a:r>
              <a:rPr lang="en-US" sz="4000" b="1" i="0" u="none" strike="noStrike" cap="none">
                <a:solidFill>
                  <a:srgbClr val="E1A079"/>
                </a:solidFill>
                <a:latin typeface="Trebuchet MS"/>
                <a:ea typeface="Trebuchet MS"/>
                <a:cs typeface="Trebuchet MS"/>
                <a:sym typeface="Trebuchet MS"/>
              </a:rPr>
              <a:t>Photo Gallery</a:t>
            </a:r>
          </a:p>
        </p:txBody>
      </p:sp>
      <p:pic>
        <p:nvPicPr>
          <p:cNvPr id="191" name="Shape 19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28132" y="2249488"/>
            <a:ext cx="7687733" cy="432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304799" y="1828800"/>
            <a:ext cx="8613000" cy="484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304799" y="1904999"/>
            <a:ext cx="8432800" cy="474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304800" y="1828800"/>
            <a:ext cx="8610599" cy="484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0800000">
            <a:off x="304799" y="1752599"/>
            <a:ext cx="8686800" cy="488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553200"/>
            <a:ext cx="304799" cy="30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500"/>
                            </p:stCondLst>
                            <p:childTnLst>
                              <p:par>
                                <p:cTn id="2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381000" y="2667000"/>
            <a:ext cx="8229600" cy="1069847"/>
          </a:xfrm>
          <a:prstGeom prst="rect">
            <a:avLst/>
          </a:prstGeom>
          <a:solidFill>
            <a:srgbClr val="D5E8E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922200"/>
              </a:buClr>
              <a:buSzPct val="25000"/>
              <a:buFont typeface="Trebuchet MS"/>
              <a:buNone/>
            </a:pPr>
            <a:r>
              <a:rPr lang="en-US" sz="4000" b="1" i="0" u="none" strike="noStrike" cap="none">
                <a:solidFill>
                  <a:srgbClr val="922200"/>
                </a:solidFill>
                <a:latin typeface="Trebuchet MS"/>
                <a:ea typeface="Trebuchet MS"/>
                <a:cs typeface="Trebuchet MS"/>
                <a:sym typeface="Trebuchet MS"/>
              </a:rPr>
              <a:t>THANK YOU!</a:t>
            </a: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6553200"/>
            <a:ext cx="304799" cy="30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1A079"/>
              </a:buClr>
              <a:buSzPct val="25000"/>
              <a:buFont typeface="Trebuchet MS"/>
              <a:buNone/>
            </a:pPr>
            <a:r>
              <a:rPr lang="en-US" sz="4000" b="1" i="0" u="none" strike="noStrike" cap="none">
                <a:solidFill>
                  <a:srgbClr val="E1A079"/>
                </a:solidFill>
                <a:latin typeface="Trebuchet MS"/>
                <a:ea typeface="Trebuchet MS"/>
                <a:cs typeface="Trebuchet MS"/>
                <a:sym typeface="Trebuchet MS"/>
              </a:rPr>
              <a:t>ABOUT US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57200" y="2438400"/>
            <a:ext cx="8229600" cy="4136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Established in the year </a:t>
            </a:r>
            <a:r>
              <a:rPr lang="en-US" sz="28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1995</a:t>
            </a:r>
            <a:r>
              <a:rPr lang="en-US"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 in </a:t>
            </a:r>
            <a:r>
              <a:rPr lang="en-US" sz="28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Maharashtra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Since inception, we have been involved in maintaining and servicing machines used in </a:t>
            </a:r>
            <a:r>
              <a:rPr lang="en-US" sz="28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Textile Industry</a:t>
            </a:r>
          </a:p>
          <a:p>
            <a:pPr marL="365760" marR="0" lvl="0" indent="-26416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Offered by us - Roving transport system</a:t>
            </a: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6324600"/>
            <a:ext cx="304799" cy="30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EBBFA5"/>
              </a:buClr>
              <a:buSzPct val="25000"/>
              <a:buFont typeface="Trebuchet MS"/>
              <a:buNone/>
            </a:pPr>
            <a:r>
              <a:rPr lang="en-US" sz="4000" b="1" i="0" u="none" strike="noStrike" cap="none">
                <a:solidFill>
                  <a:srgbClr val="EBBFA5"/>
                </a:solidFill>
                <a:latin typeface="Trebuchet MS"/>
                <a:ea typeface="Trebuchet MS"/>
                <a:cs typeface="Trebuchet MS"/>
                <a:sym typeface="Trebuchet MS"/>
              </a:rPr>
              <a:t>ROVING TRANSPORT SYSTEM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2743200"/>
            <a:ext cx="8229600" cy="2209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It Plays the roll for transfer of bobbin from Speed frame               Ring frame creel</a:t>
            </a:r>
          </a:p>
          <a:p>
            <a:pPr marL="365760" marR="0" lvl="0" indent="-264160" algn="l" rtl="0">
              <a:spcBef>
                <a:spcPts val="300"/>
              </a:spcBef>
              <a:buClr>
                <a:schemeClr val="accent3"/>
              </a:buClr>
              <a:buSzPct val="25000"/>
              <a:buFont typeface="Georgia"/>
              <a:buNone/>
            </a:pPr>
            <a:endParaRPr sz="2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27" name="Shape 127"/>
          <p:cNvCxnSpPr/>
          <p:nvPr/>
        </p:nvCxnSpPr>
        <p:spPr>
          <a:xfrm>
            <a:off x="2971800" y="3505200"/>
            <a:ext cx="1143000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round/>
            <a:headEnd type="none" w="med" len="med"/>
            <a:tailEnd type="stealth" w="lg" len="lg"/>
          </a:ln>
        </p:spPr>
      </p:cxn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6248400"/>
            <a:ext cx="304799" cy="30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1A079"/>
              </a:buClr>
              <a:buSzPct val="25000"/>
              <a:buFont typeface="Trebuchet MS"/>
              <a:buNone/>
            </a:pPr>
            <a:r>
              <a:rPr lang="en-US" sz="4000" b="1" i="0" u="none" strike="noStrike" cap="none">
                <a:solidFill>
                  <a:srgbClr val="E1A079"/>
                </a:solidFill>
                <a:latin typeface="Trebuchet MS"/>
                <a:ea typeface="Trebuchet MS"/>
                <a:cs typeface="Trebuchet MS"/>
                <a:sym typeface="Trebuchet MS"/>
              </a:rPr>
              <a:t>Types of RTS/BTS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Manual RTS/ BTS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Semi Automatic RTS/ BTS</a:t>
            </a:r>
          </a:p>
          <a:p>
            <a:pPr marL="365760" marR="0" lvl="0" indent="-26416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Full Automatic RTS/ BTS</a:t>
            </a: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324600"/>
            <a:ext cx="304799" cy="30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81000" y="1143000"/>
            <a:ext cx="8381999" cy="10698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E1A079"/>
              </a:buClr>
              <a:buSzPct val="25000"/>
              <a:buFont typeface="Trebuchet MS"/>
              <a:buNone/>
            </a:pPr>
            <a:r>
              <a:rPr lang="en-US" sz="4000" b="1" i="0" u="none" strike="noStrike" cap="none">
                <a:solidFill>
                  <a:srgbClr val="E1A079"/>
                </a:solidFill>
                <a:latin typeface="Trebuchet MS"/>
                <a:ea typeface="Trebuchet MS"/>
                <a:cs typeface="Trebuchet MS"/>
                <a:sym typeface="Trebuchet MS"/>
              </a:rPr>
              <a:t>Semi/Full Automatic RTS/BTS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81000" y="2244969"/>
            <a:ext cx="4041648" cy="457200"/>
          </a:xfrm>
          <a:prstGeom prst="rect">
            <a:avLst/>
          </a:prstGeom>
          <a:solidFill>
            <a:srgbClr val="328D96">
              <a:alpha val="24705"/>
            </a:srgbClr>
          </a:solidFill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45720" marR="0" lvl="0" indent="-7619" algn="ctr" rtl="0">
              <a:spcBef>
                <a:spcPts val="0"/>
              </a:spcBef>
              <a:buClr>
                <a:schemeClr val="accent3"/>
              </a:buClr>
              <a:buSzPct val="25000"/>
              <a:buFont typeface="Georgia"/>
              <a:buNone/>
            </a:pPr>
            <a:r>
              <a:rPr lang="en-US" sz="2500" b="1" i="0" u="none" strike="noStrike" cap="none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Advantages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2"/>
          </p:nvPr>
        </p:nvSpPr>
        <p:spPr>
          <a:xfrm>
            <a:off x="4721225" y="2244969"/>
            <a:ext cx="4041774" cy="457200"/>
          </a:xfrm>
          <a:prstGeom prst="rect">
            <a:avLst/>
          </a:prstGeom>
          <a:solidFill>
            <a:srgbClr val="328D96">
              <a:alpha val="24705"/>
            </a:srgbClr>
          </a:solidFill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45720" marR="0" lvl="0" indent="-7619" algn="ctr" rtl="0">
              <a:spcBef>
                <a:spcPts val="0"/>
              </a:spcBef>
              <a:buClr>
                <a:schemeClr val="accent3"/>
              </a:buClr>
              <a:buSzPct val="25000"/>
              <a:buFont typeface="Georgia"/>
              <a:buNone/>
            </a:pPr>
            <a:r>
              <a:rPr lang="en-US" sz="2500">
                <a:solidFill>
                  <a:srgbClr val="FFFF00"/>
                </a:solidFill>
              </a:rPr>
              <a:t>D</a:t>
            </a:r>
            <a:r>
              <a:rPr lang="en-US" sz="2500" b="1" i="0" u="none" strike="noStrike" cap="none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isadvantages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3"/>
          </p:nvPr>
        </p:nvSpPr>
        <p:spPr>
          <a:xfrm>
            <a:off x="381000" y="2708518"/>
            <a:ext cx="4041648" cy="3886200"/>
          </a:xfrm>
          <a:prstGeom prst="rect">
            <a:avLst/>
          </a:prstGeom>
          <a:gradFill>
            <a:gsLst>
              <a:gs pos="0">
                <a:srgbClr val="FEFEFE"/>
              </a:gs>
              <a:gs pos="55000">
                <a:srgbClr val="F6F1EE"/>
              </a:gs>
              <a:gs pos="100000">
                <a:srgbClr val="DFC6B9"/>
              </a:gs>
            </a:gsLst>
            <a:path path="circle">
              <a:fillToRect r="100000" b="100000"/>
            </a:path>
            <a:tileRect l="-100000" t="-100000"/>
          </a:gradFill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Less manpower required</a:t>
            </a:r>
          </a:p>
          <a:p>
            <a:pPr marL="365760" marR="0" lvl="0" indent="-264160" algn="l" rtl="0">
              <a:spcBef>
                <a:spcPts val="300"/>
              </a:spcBef>
              <a:buClr>
                <a:schemeClr val="accent3"/>
              </a:buClr>
              <a:buSzPct val="1000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High quality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4"/>
          </p:nvPr>
        </p:nvSpPr>
        <p:spPr>
          <a:xfrm>
            <a:off x="4718303" y="2708518"/>
            <a:ext cx="4041774" cy="3886200"/>
          </a:xfrm>
          <a:prstGeom prst="rect">
            <a:avLst/>
          </a:prstGeom>
          <a:gradFill>
            <a:gsLst>
              <a:gs pos="0">
                <a:srgbClr val="FEFEFE"/>
              </a:gs>
              <a:gs pos="55000">
                <a:srgbClr val="F6F1EE"/>
              </a:gs>
              <a:gs pos="100000">
                <a:srgbClr val="DFC6B9"/>
              </a:gs>
            </a:gsLst>
            <a:path path="circle">
              <a:fillToRect r="100000" b="100000"/>
            </a:path>
            <a:tileRect l="-100000" t="-100000"/>
          </a:gradFill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3-10 times </a:t>
            </a:r>
            <a:r>
              <a:rPr lang="en-US"/>
              <a:t>h</a:t>
            </a:r>
            <a:r>
              <a:rPr lang="en-US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igher cost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High skilled labor required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Electricity required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Maintenance  time and cost high</a:t>
            </a:r>
          </a:p>
          <a:p>
            <a:pPr marL="365760" marR="0" lvl="0" indent="-264160" algn="l" rtl="0">
              <a:spcBef>
                <a:spcPts val="300"/>
              </a:spcBef>
              <a:buClr>
                <a:schemeClr val="accent3"/>
              </a:buClr>
              <a:buSzPct val="1000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Low productivity</a:t>
            </a: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553200"/>
            <a:ext cx="304799" cy="30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E1A079"/>
              </a:buClr>
              <a:buSzPct val="25000"/>
              <a:buFont typeface="Trebuchet MS"/>
              <a:buNone/>
            </a:pPr>
            <a:r>
              <a:rPr lang="en-US" sz="4000" b="1" i="0" u="none" strike="noStrike" cap="none">
                <a:solidFill>
                  <a:srgbClr val="E1A079"/>
                </a:solidFill>
                <a:latin typeface="Trebuchet MS"/>
                <a:ea typeface="Trebuchet MS"/>
                <a:cs typeface="Trebuchet MS"/>
                <a:sym typeface="Trebuchet MS"/>
              </a:rPr>
              <a:t>Manual operated RTS system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Less manpower required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High quality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/>
              <a:t>Optimal</a:t>
            </a:r>
            <a:r>
              <a:rPr lang="en-US"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cost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/>
              <a:t>U</a:t>
            </a:r>
            <a:r>
              <a:rPr lang="en-US"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nskilled labor can operate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Electricity not required</a:t>
            </a:r>
          </a:p>
          <a:p>
            <a:pPr lvl="0" rtl="0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/>
              <a:t>High productivity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No </a:t>
            </a:r>
            <a:r>
              <a:rPr lang="en-US"/>
              <a:t>m</a:t>
            </a:r>
            <a:r>
              <a:rPr lang="en-US"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aintenance; </a:t>
            </a:r>
            <a:r>
              <a:rPr lang="en-US"/>
              <a:t>s</a:t>
            </a:r>
            <a:r>
              <a:rPr lang="en-US"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aves time and cost</a:t>
            </a:r>
          </a:p>
          <a:p>
            <a:pPr marL="365760" marR="0" lvl="0" indent="-26416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None/>
            </a:pPr>
            <a:endParaRPr sz="2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324600"/>
            <a:ext cx="304799" cy="30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3276600"/>
            <a:ext cx="304799" cy="30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0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3000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3000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3000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3000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3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3000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65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3000"/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9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3000"/>
                                        <p:tgtEl>
                                          <p:spTgt spid="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E1A079"/>
              </a:buClr>
              <a:buSzPct val="25000"/>
              <a:buFont typeface="Trebuchet MS"/>
              <a:buNone/>
            </a:pPr>
            <a:r>
              <a:rPr lang="en-US" sz="4000" b="1" i="0" u="none" strike="noStrike" cap="none">
                <a:solidFill>
                  <a:srgbClr val="E1A079"/>
                </a:solidFill>
                <a:latin typeface="Trebuchet MS"/>
                <a:ea typeface="Trebuchet MS"/>
                <a:cs typeface="Trebuchet MS"/>
                <a:sym typeface="Trebuchet MS"/>
              </a:rPr>
              <a:t>Diagrammatical presentation</a:t>
            </a: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l="33727" t="13964" r="33727" b="19369"/>
          <a:stretch/>
        </p:blipFill>
        <p:spPr>
          <a:xfrm>
            <a:off x="457200" y="2286000"/>
            <a:ext cx="8229600" cy="43434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160" name="Shape 16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6553200"/>
            <a:ext cx="304799" cy="30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1A079"/>
              </a:buClr>
              <a:buSzPct val="25000"/>
              <a:buFont typeface="Trebuchet MS"/>
              <a:buNone/>
            </a:pPr>
            <a:r>
              <a:rPr lang="en-US" sz="4000" b="1" i="0" u="none" strike="noStrike" cap="none">
                <a:solidFill>
                  <a:srgbClr val="E1A079"/>
                </a:solidFill>
                <a:latin typeface="Trebuchet MS"/>
                <a:ea typeface="Trebuchet MS"/>
                <a:cs typeface="Trebuchet MS"/>
                <a:sym typeface="Trebuchet MS"/>
              </a:rPr>
              <a:t>Layout </a:t>
            </a: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6324600"/>
            <a:ext cx="304799" cy="30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l="7760" t="7892" r="9096" b="5764"/>
          <a:stretch/>
        </p:blipFill>
        <p:spPr>
          <a:xfrm>
            <a:off x="1066800" y="2514600"/>
            <a:ext cx="7239000" cy="3733800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1A079"/>
              </a:buClr>
              <a:buSzPct val="25000"/>
              <a:buFont typeface="Trebuchet MS"/>
              <a:buNone/>
            </a:pPr>
            <a:r>
              <a:rPr lang="en-US" sz="3600" b="1" i="0" u="sng" strike="noStrike" cap="none">
                <a:solidFill>
                  <a:srgbClr val="E1A079"/>
                </a:solidFill>
                <a:latin typeface="Trebuchet MS"/>
                <a:ea typeface="Trebuchet MS"/>
                <a:cs typeface="Trebuchet MS"/>
                <a:sym typeface="Trebuchet MS"/>
              </a:rPr>
              <a:t>MILLS USING ROVING TRANSPORT SYSTEM (RTS)</a:t>
            </a:r>
            <a:r>
              <a:rPr lang="en-US" sz="3600" b="1" i="0" u="none" strike="noStrike" cap="none">
                <a:solidFill>
                  <a:srgbClr val="E1A079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3600" b="1" i="0" u="none" strike="noStrike" cap="none">
                <a:solidFill>
                  <a:srgbClr val="E1A079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lang="en-US" sz="3600" b="1" i="0" u="none" strike="noStrike" cap="none">
              <a:solidFill>
                <a:srgbClr val="E1A07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Total clients in India = 72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Under execution =  10</a:t>
            </a:r>
          </a:p>
          <a:p>
            <a:pPr marL="365760" marR="0" lvl="0" indent="-26416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 Bangladesh = 03 </a:t>
            </a:r>
          </a:p>
          <a:p>
            <a:pPr marL="365760" marR="0" lvl="0" indent="-26416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None/>
            </a:pPr>
            <a:endParaRPr sz="2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553200"/>
            <a:ext cx="304799" cy="30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rban">
  <a:themeElements>
    <a:clrScheme name="Urb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202</Words>
  <Application>Microsoft Office PowerPoint</Application>
  <PresentationFormat>On-screen Show (4:3)</PresentationFormat>
  <Paragraphs>56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Urban</vt:lpstr>
      <vt:lpstr>RAJ INDUSTRIES, BARAMATI</vt:lpstr>
      <vt:lpstr>ABOUT US</vt:lpstr>
      <vt:lpstr>ROVING TRANSPORT SYSTEM</vt:lpstr>
      <vt:lpstr>Types of RTS/BTS</vt:lpstr>
      <vt:lpstr>Semi/Full Automatic RTS/BTS</vt:lpstr>
      <vt:lpstr>Manual operated RTS system</vt:lpstr>
      <vt:lpstr>Diagrammatical presentation</vt:lpstr>
      <vt:lpstr>Layout </vt:lpstr>
      <vt:lpstr>MILLS USING ROVING TRANSPORT SYSTEM (RTS) </vt:lpstr>
      <vt:lpstr>Marketed By………..</vt:lpstr>
      <vt:lpstr>Photo Gallery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RAJ INDUSTRIES,  BARAMATI</dc:title>
  <dc:creator>Rajan Nair</dc:creator>
  <cp:lastModifiedBy>Rajan</cp:lastModifiedBy>
  <cp:revision>2</cp:revision>
  <dcterms:modified xsi:type="dcterms:W3CDTF">2016-01-21T06:05:46Z</dcterms:modified>
</cp:coreProperties>
</file>